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Slaydı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Dikey Metin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key Başlık ve Metin" showMasterSp="0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2"/>
          <p:cNvSpPr txBox="1"/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" type="body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İçerik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ölüm Üst Bilgisi" showMasterSp="0" type="secHead">
  <p:cSld name="SECTION_HEADER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İki İçerik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rşılaştırma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6"/>
          <p:cNvSpPr txBox="1"/>
          <p:nvPr>
            <p:ph idx="4" type="body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alnızca Başlık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ş" showMasterSp="0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İçerik" showMasterSp="0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Resim" showMasterSp="0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/>
          <p:nvPr>
            <p:ph idx="2" type="pic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200" spcFirstLastPara="1" rIns="0" wrap="square" tIns="4572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" type="body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0" name="Google Shape;80;p1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sindirgi.balikesir.edu.tr/dersnotu/1.pdf" TargetMode="External"/><Relationship Id="rId4" Type="http://schemas.openxmlformats.org/officeDocument/2006/relationships/hyperlink" Target="https://www.youtube.com/watch?v=vcod4MAR7f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tr-TR"/>
              <a:t>GÜÇ ELEKTRONİĞİ</a:t>
            </a:r>
            <a:endParaRPr/>
          </a:p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2772274" y="834502"/>
            <a:ext cx="5357600" cy="2594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tr-TR"/>
              <a:t>*YARI ILETKEN GÜÇ ANAHTARI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tr-TR"/>
              <a:t>*UYARMA ELEMANLARI VE DEVRELERI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tr-TR"/>
              <a:t>*AC/DC DÖNÜŞTÜRÜCÜLER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tr-TR"/>
              <a:t>*AC/AC DÖNÜŞTÜRÜCÜLER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UYARMA ELEMANLARI VE DEVRELERİ</a:t>
            </a:r>
            <a:endParaRPr/>
          </a:p>
        </p:txBody>
      </p:sp>
      <p:pic>
        <p:nvPicPr>
          <p:cNvPr id="155" name="Google Shape;155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7314" y="1737360"/>
            <a:ext cx="7958331" cy="4433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UYARMA ELEMANLARI VE DEVRELERİ</a:t>
            </a:r>
            <a:endParaRPr/>
          </a:p>
        </p:txBody>
      </p:sp>
      <p:pic>
        <p:nvPicPr>
          <p:cNvPr id="161" name="Google Shape;161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7314" y="1737360"/>
            <a:ext cx="7958331" cy="456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UYARMA ELEMANLARI VE DEVRELERİ</a:t>
            </a:r>
            <a:endParaRPr/>
          </a:p>
        </p:txBody>
      </p:sp>
      <p:pic>
        <p:nvPicPr>
          <p:cNvPr id="167" name="Google Shape;167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7314" y="1737360"/>
            <a:ext cx="7958331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UYARMA ELEMANLARI VE DEVRELERİ</a:t>
            </a:r>
            <a:endParaRPr/>
          </a:p>
        </p:txBody>
      </p:sp>
      <p:pic>
        <p:nvPicPr>
          <p:cNvPr id="173" name="Google Shape;173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7315" y="1737360"/>
            <a:ext cx="7958330" cy="4433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UYARMA ELEMANLARI VE DEVRELERİ</a:t>
            </a:r>
            <a:endParaRPr/>
          </a:p>
        </p:txBody>
      </p:sp>
      <p:pic>
        <p:nvPicPr>
          <p:cNvPr id="179" name="Google Shape;179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6834" y="1812941"/>
            <a:ext cx="7958331" cy="4500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894" y="1823990"/>
            <a:ext cx="7796212" cy="2911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AC/DC DÖNÜŞTÜRÜCÜLER</a:t>
            </a:r>
            <a:endParaRPr/>
          </a:p>
        </p:txBody>
      </p:sp>
      <p:pic>
        <p:nvPicPr>
          <p:cNvPr id="190" name="Google Shape;190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4182" y="1846263"/>
            <a:ext cx="6343961" cy="40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AC/DC DÖNÜŞTÜRÜCÜLER</a:t>
            </a:r>
            <a:endParaRPr/>
          </a:p>
        </p:txBody>
      </p:sp>
      <p:pic>
        <p:nvPicPr>
          <p:cNvPr id="196" name="Google Shape;196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259" y="1846263"/>
            <a:ext cx="6513808" cy="40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AC/DC DÖNÜŞTÜRÜCÜLER</a:t>
            </a:r>
            <a:endParaRPr/>
          </a:p>
        </p:txBody>
      </p:sp>
      <p:pic>
        <p:nvPicPr>
          <p:cNvPr id="202" name="Google Shape;202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0569" y="1846263"/>
            <a:ext cx="6371187" cy="40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AC/DC DÖNÜŞTÜRÜCÜLER</a:t>
            </a:r>
            <a:endParaRPr/>
          </a:p>
        </p:txBody>
      </p:sp>
      <p:pic>
        <p:nvPicPr>
          <p:cNvPr id="208" name="Google Shape;208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896" y="1846263"/>
            <a:ext cx="6496533" cy="40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5242" y="2108081"/>
            <a:ext cx="8221515" cy="264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AC/DC DÖNÜŞTÜRÜCÜLER</a:t>
            </a:r>
            <a:endParaRPr/>
          </a:p>
        </p:txBody>
      </p:sp>
      <p:pic>
        <p:nvPicPr>
          <p:cNvPr id="214" name="Google Shape;214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3410" y="1846263"/>
            <a:ext cx="6365505" cy="40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AC/DC DÖNÜŞTÜRÜCÜLER</a:t>
            </a:r>
            <a:endParaRPr/>
          </a:p>
        </p:txBody>
      </p:sp>
      <p:pic>
        <p:nvPicPr>
          <p:cNvPr id="220" name="Google Shape;220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5842" y="1846263"/>
            <a:ext cx="6260641" cy="40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894" y="1815111"/>
            <a:ext cx="7796212" cy="3227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AC-AC DÖNÜŞTÜRÜCÜLER</a:t>
            </a:r>
            <a:endParaRPr/>
          </a:p>
        </p:txBody>
      </p:sp>
      <p:pic>
        <p:nvPicPr>
          <p:cNvPr id="231" name="Google Shape;231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6834" y="1737360"/>
            <a:ext cx="7958331" cy="4557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AC-AC DÖNÜŞTÜRÜCÜLER</a:t>
            </a:r>
            <a:endParaRPr/>
          </a:p>
        </p:txBody>
      </p:sp>
      <p:pic>
        <p:nvPicPr>
          <p:cNvPr id="237" name="Google Shape;237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7314" y="1737360"/>
            <a:ext cx="7958331" cy="455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AC-AC DÖNÜŞTÜRÜCÜLER</a:t>
            </a:r>
            <a:endParaRPr/>
          </a:p>
        </p:txBody>
      </p:sp>
      <p:pic>
        <p:nvPicPr>
          <p:cNvPr id="243" name="Google Shape;243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6835" y="1804063"/>
            <a:ext cx="7958330" cy="45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AC-AC DÖNÜŞTÜRÜCÜLER</a:t>
            </a:r>
            <a:endParaRPr/>
          </a:p>
        </p:txBody>
      </p:sp>
      <p:pic>
        <p:nvPicPr>
          <p:cNvPr id="249" name="Google Shape;249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6835" y="1737360"/>
            <a:ext cx="7958330" cy="449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AC-AC DÖNÜŞTÜRÜCÜLER</a:t>
            </a:r>
            <a:endParaRPr/>
          </a:p>
        </p:txBody>
      </p:sp>
      <p:pic>
        <p:nvPicPr>
          <p:cNvPr id="255" name="Google Shape;255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7315" y="1737360"/>
            <a:ext cx="7958330" cy="4529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SORULAR</a:t>
            </a:r>
            <a:endParaRPr/>
          </a:p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tr-TR"/>
              <a:t>1)</a:t>
            </a:r>
            <a:r>
              <a:rPr lang="tr-TR"/>
              <a:t> 220V-50Hz şebekede çalışan ve 90 derece de uyarılan yarım dalga kontrollü doğrultucuda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tr-TR"/>
              <a:t>10’luk rezistif bir yükte </a:t>
            </a:r>
            <a:r>
              <a:rPr lang="tr-TR" u="sng"/>
              <a:t>çıkış geriliminin ortalama değeri</a:t>
            </a:r>
            <a:r>
              <a:rPr lang="tr-TR"/>
              <a:t> kaçtır ? (π=3,14)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tr-TR"/>
              <a:t> 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tr-TR"/>
              <a:t>A)311 V /6,28	B)311 V /3,14	C)440 V /6,28	D)440 V /3,14	E)220 V /3,14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tr-TR"/>
              <a:t>------------------------------------------------------------------------------------------------------------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tr-TR"/>
              <a:t>Çözüm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tr-TR"/>
              <a:t>Vdc = (Vm / 2π ). (1+cosa) , Vm = Vrms . √2 = 220. √2 = 331V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tr-TR"/>
              <a:t> 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tr-TR"/>
              <a:t>Vdc= 311 / 6,28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SORULAR</a:t>
            </a:r>
            <a:endParaRPr/>
          </a:p>
        </p:txBody>
      </p:sp>
      <p:sp>
        <p:nvSpPr>
          <p:cNvPr id="267" name="Google Shape;267;p41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17475" lvl="0" marL="9144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0"/>
              <a:buChar char=" "/>
            </a:pPr>
            <a:r>
              <a:rPr b="1" lang="tr-TR" sz="1850"/>
              <a:t>2)</a:t>
            </a:r>
            <a:r>
              <a:rPr lang="tr-TR" sz="1850"/>
              <a:t> 220V- 50Hz şebekede çalışan tam dalga köprü kontrolsüz doğrultucuda</a:t>
            </a:r>
            <a:endParaRPr/>
          </a:p>
          <a:p>
            <a:pPr indent="-117475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850"/>
              <a:buChar char=" "/>
            </a:pPr>
            <a:r>
              <a:rPr lang="tr-TR" sz="1850"/>
              <a:t>10’luk rezistif bir yükte </a:t>
            </a:r>
            <a:r>
              <a:rPr lang="tr-TR" sz="1850" u="sng"/>
              <a:t>çıkış akımının ortalama değeri</a:t>
            </a:r>
            <a:r>
              <a:rPr lang="tr-TR" sz="1850"/>
              <a:t> kaçtır ? (Vort = 0,636)</a:t>
            </a:r>
            <a:endParaRPr/>
          </a:p>
          <a:p>
            <a:pPr indent="-117475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850"/>
              <a:buChar char=" "/>
            </a:pPr>
            <a:r>
              <a:rPr lang="tr-TR" sz="1850"/>
              <a:t> </a:t>
            </a:r>
            <a:endParaRPr/>
          </a:p>
          <a:p>
            <a:pPr indent="-117475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850"/>
              <a:buChar char=" "/>
            </a:pPr>
            <a:r>
              <a:rPr lang="tr-TR" sz="1850"/>
              <a:t>A)197,77A 	B)19,77A 	C)31,1A	     D)311,1A	 E)220A</a:t>
            </a:r>
            <a:endParaRPr/>
          </a:p>
          <a:p>
            <a:pPr indent="-117475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850"/>
              <a:buChar char=" "/>
            </a:pPr>
            <a:r>
              <a:rPr lang="tr-TR" sz="1850"/>
              <a:t>------------------------------------------------------------------------------------------------------------</a:t>
            </a:r>
            <a:endParaRPr/>
          </a:p>
          <a:p>
            <a:pPr indent="-117475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850"/>
              <a:buChar char=" "/>
            </a:pPr>
            <a:r>
              <a:rPr lang="tr-TR" sz="1850"/>
              <a:t>Çözüm</a:t>
            </a:r>
            <a:endParaRPr/>
          </a:p>
          <a:p>
            <a:pPr indent="-117475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850"/>
              <a:buChar char=" "/>
            </a:pPr>
            <a:r>
              <a:rPr lang="tr-TR" sz="1850"/>
              <a:t>Vm = Vrms. √2 = 220. √2 = 311V</a:t>
            </a:r>
            <a:endParaRPr/>
          </a:p>
          <a:p>
            <a:pPr indent="-117475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850"/>
              <a:buChar char=" "/>
            </a:pPr>
            <a:r>
              <a:rPr lang="tr-TR" sz="1850"/>
              <a:t>ldc = 0,636 . lm</a:t>
            </a:r>
            <a:endParaRPr sz="1850"/>
          </a:p>
          <a:p>
            <a:pPr indent="-117475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850"/>
              <a:buChar char=" "/>
            </a:pPr>
            <a:r>
              <a:rPr lang="tr-TR" sz="1850"/>
              <a:t>lm = Vm/R = 311/10 = 31,1 A</a:t>
            </a:r>
            <a:endParaRPr/>
          </a:p>
          <a:p>
            <a:pPr indent="-117475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850"/>
              <a:buChar char=" "/>
            </a:pPr>
            <a:r>
              <a:rPr lang="tr-TR" sz="1850"/>
              <a:t>ldc = 0,636.31,1 = 19,77A</a:t>
            </a:r>
            <a:endParaRPr/>
          </a:p>
          <a:p>
            <a:pPr indent="0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850"/>
              <a:buNone/>
            </a:pPr>
            <a:r>
              <a:t/>
            </a:r>
            <a:endParaRPr sz="18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         Yarı İletken Güç Anahtarları</a:t>
            </a:r>
            <a:br>
              <a:rPr lang="tr-TR"/>
            </a:br>
            <a:r>
              <a:rPr lang="tr-TR"/>
              <a:t>   </a:t>
            </a:r>
            <a:r>
              <a:rPr lang="tr-TR" sz="2800">
                <a:solidFill>
                  <a:srgbClr val="FF0000"/>
                </a:solidFill>
              </a:rPr>
              <a:t>Giriş</a:t>
            </a:r>
            <a:endParaRPr sz="2800"/>
          </a:p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2134405" y="2167526"/>
            <a:ext cx="8367877" cy="3997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016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 "/>
            </a:pPr>
            <a:r>
              <a:rPr lang="tr-TR" sz="1600"/>
              <a:t>Güç elektroniğinin temel taşları ve ağır işçileri olan Yarıiletken Güç Anahtarları, özel bazı elemanlar ile temel elektronikte kullanılan klasik elemanlardan bazılarının daha yüksek akım ve gerilimlerde çalışabilir hale </a:t>
            </a:r>
            <a:endParaRPr/>
          </a:p>
          <a:p>
            <a:pPr indent="-1016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r>
              <a:rPr lang="tr-TR" sz="1600"/>
              <a:t>  Bu bölümde yarıiletken güç anahtarlarının;</a:t>
            </a:r>
            <a:endParaRPr/>
          </a:p>
          <a:p>
            <a:pPr indent="-1016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r>
              <a:rPr lang="tr-TR" sz="1600"/>
              <a:t> 1) Temel yapıları ve çalışması</a:t>
            </a:r>
            <a:endParaRPr/>
          </a:p>
          <a:p>
            <a:pPr indent="-1016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r>
              <a:rPr lang="tr-TR" sz="1600"/>
              <a:t> 2) Temel test devreleri, </a:t>
            </a:r>
            <a:endParaRPr/>
          </a:p>
          <a:p>
            <a:pPr indent="-1016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r>
              <a:rPr lang="tr-TR" sz="1600"/>
              <a:t> 3) Temel karakteristik eğrileri</a:t>
            </a:r>
            <a:endParaRPr/>
          </a:p>
          <a:p>
            <a:pPr indent="-1016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r>
              <a:rPr lang="tr-TR" sz="1600"/>
              <a:t> 4) Temel uyarma yöntemleri</a:t>
            </a:r>
            <a:endParaRPr/>
          </a:p>
          <a:p>
            <a:pPr indent="-1016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r>
              <a:rPr lang="tr-TR" sz="1600"/>
              <a:t>vb. konular ayrıntısıyla incelenecek ve bu elemanlara hükmedilmesi amaçlanır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SORULAR</a:t>
            </a:r>
            <a:endParaRPr/>
          </a:p>
        </p:txBody>
      </p:sp>
      <p:sp>
        <p:nvSpPr>
          <p:cNvPr id="273" name="Google Shape;273;p42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07950" lvl="0" marL="9144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700"/>
              <a:buChar char=" "/>
            </a:pPr>
            <a:r>
              <a:rPr lang="tr-TR" sz="1700"/>
              <a:t>3)  Aşağıdaki diyot için verilen bilgilerden hangisi DOĞRUDUR</a:t>
            </a:r>
            <a:endParaRPr/>
          </a:p>
          <a:p>
            <a:pPr indent="0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700"/>
          </a:p>
          <a:p>
            <a:pPr indent="-107950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700"/>
              <a:buChar char=" "/>
            </a:pPr>
            <a:r>
              <a:rPr lang="tr-TR" sz="1700"/>
              <a:t>A) Anot ve Katot uçları arasındaki potansiyel fark 0.7 V üstündeyse Yarı Geçirgendir </a:t>
            </a:r>
            <a:endParaRPr/>
          </a:p>
          <a:p>
            <a:pPr indent="-107950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700"/>
              <a:buChar char=" "/>
            </a:pPr>
            <a:r>
              <a:rPr lang="tr-TR" sz="1700"/>
              <a:t>B) Anot ve Katot uçları arasındaki potansiyel fark 0.7 V altındaysa Tam Yalıtkandır</a:t>
            </a:r>
            <a:endParaRPr/>
          </a:p>
          <a:p>
            <a:pPr indent="-107950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700"/>
              <a:buChar char=" "/>
            </a:pPr>
            <a:r>
              <a:rPr lang="tr-TR" sz="1700"/>
              <a:t>C) Anot ve Katot uçları arasındaki potansiyel fark 0.5 V altındaysa Yarı Geçirgendir</a:t>
            </a:r>
            <a:endParaRPr/>
          </a:p>
          <a:p>
            <a:pPr indent="-107950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700"/>
              <a:buChar char=" "/>
            </a:pPr>
            <a:r>
              <a:rPr lang="tr-TR" sz="1700"/>
              <a:t>D) Anot ve Katot uçları arasındaki potansiyel fark 0.5 V üstündeyse Tam Yalıtkandır</a:t>
            </a:r>
            <a:endParaRPr/>
          </a:p>
          <a:p>
            <a:pPr indent="-107950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700"/>
              <a:buChar char=" "/>
            </a:pPr>
            <a:r>
              <a:rPr lang="tr-TR" sz="1700"/>
              <a:t>E) Anot ve Katot uçları arasındaki potansiyel fark 0.5 V üstündeyse Tam Geçirgendir</a:t>
            </a:r>
            <a:endParaRPr/>
          </a:p>
          <a:p>
            <a:pPr indent="-107950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700"/>
              <a:buChar char=" "/>
            </a:pPr>
            <a:r>
              <a:rPr lang="tr-TR" sz="1700"/>
              <a:t>----------------------------------------------------------------------------------------------------------------</a:t>
            </a:r>
            <a:endParaRPr/>
          </a:p>
          <a:p>
            <a:pPr indent="-107950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700"/>
              <a:buChar char=" "/>
            </a:pPr>
            <a:r>
              <a:rPr lang="tr-TR" sz="1700"/>
              <a:t>Cevap : B </a:t>
            </a:r>
            <a:endParaRPr/>
          </a:p>
          <a:p>
            <a:pPr indent="-107950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700"/>
              <a:buChar char=" "/>
            </a:pPr>
            <a:r>
              <a:rPr lang="tr-TR" sz="1700"/>
              <a:t>Diyot lara bakarsak referans V ‘ si 0.7 ‘dir ve Bu değerin üstündeyse tam geçirgenlik gösterir.</a:t>
            </a:r>
            <a:endParaRPr/>
          </a:p>
          <a:p>
            <a:pPr indent="-107950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700"/>
              <a:buChar char=" "/>
            </a:pPr>
            <a:r>
              <a:rPr lang="tr-TR" sz="1700"/>
              <a:t>Eğer bu değerin altındaysa tam yalıtkanlık gösterir.</a:t>
            </a:r>
            <a:endParaRPr/>
          </a:p>
          <a:p>
            <a:pPr indent="0" lvl="0" marL="9144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SORULAR</a:t>
            </a:r>
            <a:endParaRPr/>
          </a:p>
        </p:txBody>
      </p:sp>
      <p:pic>
        <p:nvPicPr>
          <p:cNvPr id="279" name="Google Shape;279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758" y="1943917"/>
            <a:ext cx="5276722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/>
        </p:nvSpPr>
        <p:spPr>
          <a:xfrm>
            <a:off x="6541770" y="2524118"/>
            <a:ext cx="4524375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arenR"/>
            </a:pPr>
            <a:r>
              <a:rPr lang="tr-T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1.06 A 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arenR"/>
            </a:pPr>
            <a:r>
              <a:rPr lang="tr-T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1.68 A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arenR"/>
            </a:pPr>
            <a:r>
              <a:rPr lang="tr-T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2.06 A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arenR"/>
            </a:pPr>
            <a:r>
              <a:rPr lang="tr-T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0.65 A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arenR"/>
            </a:pPr>
            <a:r>
              <a:rPr lang="tr-T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3.18 A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985421" y="2878130"/>
            <a:ext cx="426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SORULAR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9144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 "/>
            </a:pPr>
            <a:r>
              <a:rPr lang="tr-TR" sz="1200"/>
              <a:t>   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200"/>
              <a:buChar char=" "/>
            </a:pPr>
            <a:r>
              <a:rPr lang="tr-TR" sz="1200"/>
              <a:t>         4)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88" name="Google Shape;28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4207" y="2166152"/>
            <a:ext cx="3748826" cy="3756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SORULAR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tr-TR"/>
              <a:t>5)  220V – 50Hz şebeke de çalışan yarım dalga kontrolsüz doğrultucu 10’luk rezistif yükü 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tr-TR"/>
              <a:t>Beslediğinde oluşacak Vdc ve Idc değerlerini hesaplayın.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tr-TR"/>
              <a:t>A)  Vdc = 78.56 V, Idc = 7,88 A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tr-TR"/>
              <a:t>B) Vdc = 100,88 V, Idc = 11,65 A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tr-TR"/>
              <a:t>C) Vdc = 93,45 V, Idc = 8,65 A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tr-TR"/>
              <a:t>D) Vdc = 99,88 V, Idc = 10,15 A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tr-TR"/>
              <a:t>E) Vdc = 98,89 V, Idc = 9,,88 A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SORULAR</a:t>
            </a:r>
            <a:endParaRPr/>
          </a:p>
        </p:txBody>
      </p:sp>
      <p:pic>
        <p:nvPicPr>
          <p:cNvPr id="300" name="Google Shape;300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1624" y="1921978"/>
            <a:ext cx="6889077" cy="387129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6"/>
          <p:cNvSpPr txBox="1"/>
          <p:nvPr/>
        </p:nvSpPr>
        <p:spPr>
          <a:xfrm>
            <a:off x="1372488" y="1921978"/>
            <a:ext cx="15843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5) ÇÖZÜM :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KANAKÇA</a:t>
            </a:r>
            <a:endParaRPr/>
          </a:p>
        </p:txBody>
      </p:sp>
      <p:sp>
        <p:nvSpPr>
          <p:cNvPr id="307" name="Google Shape;307;p47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tr-TR"/>
              <a:t>                       </a:t>
            </a:r>
            <a:r>
              <a:rPr lang="tr-TR" u="sng">
                <a:solidFill>
                  <a:schemeClr val="hlink"/>
                </a:solidFill>
                <a:hlinkClick r:id="rId3"/>
              </a:rPr>
              <a:t>http://sindirgi.balikesir.edu.tr/dersnotu/1.pdf</a:t>
            </a:r>
            <a:r>
              <a:rPr lang="tr-TR"/>
              <a:t>  (KİTAP)</a:t>
            </a:r>
            <a:endParaRPr/>
          </a:p>
          <a:p>
            <a:pPr indent="-93980" lvl="2" marL="56692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7" marL="1271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tr-TR" sz="2000" u="sng">
                <a:solidFill>
                  <a:schemeClr val="hlink"/>
                </a:solidFill>
                <a:hlinkClick r:id="rId4"/>
              </a:rPr>
              <a:t>https://www.youtube.com/watch?v=vcod4MAR7fM</a:t>
            </a:r>
            <a:r>
              <a:rPr lang="tr-TR" sz="2000"/>
              <a:t> (VİDEO)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2611808" y="808056"/>
            <a:ext cx="7958331" cy="7721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YARI İLETKEN GÜÇ ANAHTARI</a:t>
            </a:r>
            <a:endParaRPr/>
          </a:p>
        </p:txBody>
      </p:sp>
      <p:pic>
        <p:nvPicPr>
          <p:cNvPr id="119" name="Google Shape;119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1808" y="1748901"/>
            <a:ext cx="7912967" cy="4580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YARI İLETKEN GÜÇ ANAHTARI</a:t>
            </a:r>
            <a:endParaRPr/>
          </a:p>
        </p:txBody>
      </p:sp>
      <p:pic>
        <p:nvPicPr>
          <p:cNvPr id="125" name="Google Shape;125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5175" y="1812941"/>
            <a:ext cx="7958331" cy="4500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YARI İLETKEN GÜÇ ANAHTARI</a:t>
            </a:r>
            <a:endParaRPr/>
          </a:p>
        </p:txBody>
      </p:sp>
      <p:pic>
        <p:nvPicPr>
          <p:cNvPr id="131" name="Google Shape;131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7314" y="1737360"/>
            <a:ext cx="7958331" cy="462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YARI İLETKEN GÜÇ ANAHTARI</a:t>
            </a:r>
            <a:endParaRPr/>
          </a:p>
        </p:txBody>
      </p:sp>
      <p:pic>
        <p:nvPicPr>
          <p:cNvPr id="137" name="Google Shape;137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967" y="1737360"/>
            <a:ext cx="7958331" cy="4578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tr-TR">
                <a:solidFill>
                  <a:srgbClr val="FF0000"/>
                </a:solidFill>
              </a:rPr>
              <a:t>YARI İLETKEN GÜÇ ANAHTARI</a:t>
            </a:r>
            <a:endParaRPr/>
          </a:p>
        </p:txBody>
      </p:sp>
      <p:pic>
        <p:nvPicPr>
          <p:cNvPr id="143" name="Google Shape;143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2676" y="1846263"/>
            <a:ext cx="3935024" cy="441305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1028700" y="2057400"/>
            <a:ext cx="30289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tr-T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Bir diyodun datasheet ‘ i  :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8032" y="1773656"/>
            <a:ext cx="7795936" cy="3505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çmişe bakış">
  <a:themeElements>
    <a:clrScheme name="Geçmişe bakış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